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75" r:id="rId3"/>
    <p:sldId id="258" r:id="rId4"/>
    <p:sldId id="299" r:id="rId5"/>
    <p:sldId id="283" r:id="rId6"/>
    <p:sldId id="284" r:id="rId7"/>
    <p:sldId id="262" r:id="rId8"/>
    <p:sldId id="300" r:id="rId9"/>
    <p:sldId id="263" r:id="rId10"/>
    <p:sldId id="301" r:id="rId11"/>
    <p:sldId id="302" r:id="rId12"/>
    <p:sldId id="264" r:id="rId13"/>
    <p:sldId id="289" r:id="rId14"/>
    <p:sldId id="304" r:id="rId15"/>
    <p:sldId id="265" r:id="rId16"/>
    <p:sldId id="277" r:id="rId17"/>
    <p:sldId id="285" r:id="rId18"/>
    <p:sldId id="290" r:id="rId19"/>
    <p:sldId id="286" r:id="rId20"/>
    <p:sldId id="307" r:id="rId21"/>
    <p:sldId id="306" r:id="rId22"/>
    <p:sldId id="266" r:id="rId23"/>
    <p:sldId id="274" r:id="rId24"/>
    <p:sldId id="292" r:id="rId25"/>
    <p:sldId id="293" r:id="rId26"/>
    <p:sldId id="279" r:id="rId27"/>
    <p:sldId id="270" r:id="rId28"/>
    <p:sldId id="294" r:id="rId29"/>
    <p:sldId id="288" r:id="rId30"/>
    <p:sldId id="298" r:id="rId31"/>
    <p:sldId id="260" r:id="rId32"/>
    <p:sldId id="280" r:id="rId33"/>
    <p:sldId id="271" r:id="rId34"/>
    <p:sldId id="273" r:id="rId35"/>
    <p:sldId id="272" r:id="rId36"/>
    <p:sldId id="269" r:id="rId37"/>
    <p:sldId id="261" r:id="rId38"/>
    <p:sldId id="267" r:id="rId39"/>
    <p:sldId id="268" r:id="rId40"/>
    <p:sldId id="297" r:id="rId41"/>
    <p:sldId id="282" r:id="rId42"/>
    <p:sldId id="30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16" autoAdjust="0"/>
  </p:normalViewPr>
  <p:slideViewPr>
    <p:cSldViewPr snapToGrid="0" snapToObjects="1">
      <p:cViewPr>
        <p:scale>
          <a:sx n="90" d="100"/>
          <a:sy n="90" d="100"/>
        </p:scale>
        <p:origin x="-2176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A77CB-077B-F945-B4FE-7DEACA9C22D0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C9FB6-395B-AE4C-A1F0-FC2DAB664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2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specified number of examples</a:t>
            </a:r>
          </a:p>
          <a:p>
            <a:r>
              <a:rPr lang="en-US" dirty="0" smtClean="0"/>
              <a:t>Tunable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82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Skip this (greedy </a:t>
            </a:r>
            <a:r>
              <a:rPr lang="en-US" dirty="0" err="1" smtClean="0"/>
              <a:t>algo</a:t>
            </a:r>
            <a:r>
              <a:rPr lang="en-US" dirty="0" smtClean="0"/>
              <a:t> should’ve been explained last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84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Note that 2-3 seconds is almost ‘interactive time’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 that 2-3 seconds is almost ‘interactive time’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76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Neglible</a:t>
            </a:r>
            <a:r>
              <a:rPr lang="en-US" baseline="0" dirty="0" smtClean="0"/>
              <a:t> error even at </a:t>
            </a:r>
            <a:r>
              <a:rPr lang="en-US" baseline="0" dirty="0" err="1" smtClean="0"/>
              <a:t>minSS</a:t>
            </a:r>
            <a:r>
              <a:rPr lang="en-US" baseline="0" dirty="0" smtClean="0"/>
              <a:t> = 1000.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88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tunable. Only two restrictions</a:t>
            </a:r>
          </a:p>
          <a:p>
            <a:r>
              <a:rPr lang="en-US" dirty="0" smtClean="0"/>
              <a:t>Skip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want to summarize a table with 3 columns: Store,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Start with single</a:t>
            </a:r>
            <a:r>
              <a:rPr lang="is-IS" baseline="0" dirty="0" smtClean="0"/>
              <a:t> rule. Star is wildcard character</a:t>
            </a:r>
          </a:p>
          <a:p>
            <a:r>
              <a:rPr lang="is-IS" baseline="0" dirty="0" smtClean="0"/>
              <a:t>Count is number of tuples which match the pattern</a:t>
            </a:r>
          </a:p>
          <a:p>
            <a:r>
              <a:rPr lang="is-IS" baseline="0" dirty="0" smtClean="0"/>
              <a:t>So this tells us there ar 6000 tuples total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Expand into </a:t>
            </a:r>
            <a:r>
              <a:rPr lang="en-US" b="1" dirty="0" smtClean="0"/>
              <a:t>list </a:t>
            </a:r>
            <a:r>
              <a:rPr lang="en-US" dirty="0" smtClean="0"/>
              <a:t>of 3 rules.</a:t>
            </a:r>
          </a:p>
          <a:p>
            <a:r>
              <a:rPr lang="en-US" dirty="0" smtClean="0"/>
              <a:t>Weight here is number of non-star values. </a:t>
            </a:r>
          </a:p>
          <a:p>
            <a:r>
              <a:rPr lang="en-US" dirty="0" smtClean="0"/>
              <a:t>Weight </a:t>
            </a:r>
            <a:r>
              <a:rPr lang="en-US" dirty="0" err="1" smtClean="0"/>
              <a:t>defn</a:t>
            </a:r>
            <a:r>
              <a:rPr lang="en-US" dirty="0" smtClean="0"/>
              <a:t> can be tuned</a:t>
            </a:r>
          </a:p>
          <a:p>
            <a:r>
              <a:rPr lang="en-US" dirty="0" smtClean="0"/>
              <a:t>Suppose user wants to know more about the </a:t>
            </a:r>
            <a:r>
              <a:rPr lang="en-US" dirty="0" err="1" smtClean="0"/>
              <a:t>Walmart</a:t>
            </a:r>
            <a:r>
              <a:rPr lang="en-US" dirty="0" smtClean="0"/>
              <a:t>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1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6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Formalized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3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Finding List = Finding Set + Finding Ordering</a:t>
            </a:r>
          </a:p>
          <a:p>
            <a:r>
              <a:rPr lang="en-US" dirty="0" smtClean="0"/>
              <a:t>Latter Easy</a:t>
            </a:r>
          </a:p>
          <a:p>
            <a:r>
              <a:rPr lang="en-US" dirty="0" smtClean="0"/>
              <a:t>Thus find set only</a:t>
            </a:r>
          </a:p>
          <a:p>
            <a:r>
              <a:rPr lang="en-US" dirty="0" smtClean="0"/>
              <a:t>Still</a:t>
            </a:r>
            <a:r>
              <a:rPr lang="en-US" baseline="0" dirty="0" smtClean="0"/>
              <a:t> NP-Hard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had defined score for list.</a:t>
            </a:r>
            <a:r>
              <a:rPr lang="en-US" baseline="0" dirty="0" smtClean="0"/>
              <a:t> Now we define it for set in the obvious way.</a:t>
            </a:r>
          </a:p>
          <a:p>
            <a:r>
              <a:rPr lang="en-US" baseline="0" dirty="0" smtClean="0"/>
              <a:t>If S is set, R</a:t>
            </a:r>
            <a:r>
              <a:rPr lang="en-US" baseline="-25000" dirty="0" smtClean="0"/>
              <a:t>S</a:t>
            </a:r>
            <a:r>
              <a:rPr lang="en-US" baseline="0" dirty="0" smtClean="0"/>
              <a:t> is list obtained</a:t>
            </a:r>
            <a:r>
              <a:rPr lang="is-IS" baseline="0" dirty="0" smtClean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8C9FB6-395B-AE4C-A1F0-FC2DAB6648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5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9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1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3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1095-22BC-DA49-9283-5676A2BFD33B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0FAE-DFD6-9B47-8514-344863C1F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Data Exploration with Smart Drill-Down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Manas Joglekar</a:t>
            </a:r>
          </a:p>
          <a:p>
            <a:r>
              <a:rPr lang="en-US" dirty="0" smtClean="0"/>
              <a:t>Hector Garcia-Molina</a:t>
            </a:r>
          </a:p>
          <a:p>
            <a:r>
              <a:rPr lang="en-US" dirty="0" err="1" smtClean="0"/>
              <a:t>Aditya</a:t>
            </a:r>
            <a:r>
              <a:rPr lang="en-US" dirty="0" smtClean="0"/>
              <a:t> </a:t>
            </a:r>
            <a:r>
              <a:rPr lang="en-US" dirty="0" err="1" smtClean="0"/>
              <a:t>Parameswaran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</a:t>
            </a:r>
            <a:r>
              <a:rPr lang="en-US" i="1" dirty="0" smtClean="0"/>
              <a:t>best list </a:t>
            </a:r>
            <a:r>
              <a:rPr lang="en-US" dirty="0" smtClean="0"/>
              <a:t>of</a:t>
            </a:r>
            <a:r>
              <a:rPr lang="en-US" i="1" dirty="0" smtClean="0"/>
              <a:t> </a:t>
            </a:r>
            <a:r>
              <a:rPr lang="en-US" dirty="0" smtClean="0"/>
              <a:t>k (= 3) rules</a:t>
            </a:r>
          </a:p>
          <a:p>
            <a:r>
              <a:rPr lang="en-US" dirty="0" smtClean="0"/>
              <a:t>Preference for</a:t>
            </a:r>
          </a:p>
          <a:p>
            <a:pPr lvl="1"/>
            <a:r>
              <a:rPr lang="en-US" dirty="0" smtClean="0"/>
              <a:t>Higher Count</a:t>
            </a:r>
          </a:p>
          <a:p>
            <a:pPr lvl="1"/>
            <a:r>
              <a:rPr lang="en-US" dirty="0" smtClean="0"/>
              <a:t>Higher Weight</a:t>
            </a:r>
          </a:p>
          <a:p>
            <a:pPr lvl="1"/>
            <a:r>
              <a:rPr lang="en-US" dirty="0" smtClean="0"/>
              <a:t>Low overlap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5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</a:t>
            </a:r>
            <a:r>
              <a:rPr lang="en-US" i="1" dirty="0" smtClean="0"/>
              <a:t>best list </a:t>
            </a:r>
            <a:r>
              <a:rPr lang="en-US" dirty="0" smtClean="0"/>
              <a:t>of</a:t>
            </a:r>
            <a:r>
              <a:rPr lang="en-US" i="1" dirty="0" smtClean="0"/>
              <a:t> </a:t>
            </a:r>
            <a:r>
              <a:rPr lang="en-US" dirty="0" smtClean="0"/>
              <a:t>k (= 3) rules</a:t>
            </a:r>
          </a:p>
          <a:p>
            <a:r>
              <a:rPr lang="en-US" dirty="0" smtClean="0"/>
              <a:t>Preference for</a:t>
            </a:r>
          </a:p>
          <a:p>
            <a:pPr lvl="1"/>
            <a:r>
              <a:rPr lang="en-US" dirty="0" smtClean="0"/>
              <a:t>Higher Count</a:t>
            </a:r>
          </a:p>
          <a:p>
            <a:pPr lvl="1"/>
            <a:r>
              <a:rPr lang="en-US" dirty="0" smtClean="0"/>
              <a:t>Higher Weight</a:t>
            </a:r>
          </a:p>
          <a:p>
            <a:pPr lvl="1"/>
            <a:r>
              <a:rPr lang="en-US" dirty="0" smtClean="0"/>
              <a:t>Low overlap</a:t>
            </a:r>
          </a:p>
          <a:p>
            <a:r>
              <a:rPr lang="en-US" dirty="0" smtClean="0"/>
              <a:t>We now formalize the above notions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79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Rule</a:t>
            </a:r>
            <a:r>
              <a:rPr lang="en-US" dirty="0" smtClean="0"/>
              <a:t>: Tuple of values and *’s</a:t>
            </a:r>
          </a:p>
          <a:p>
            <a:r>
              <a:rPr lang="en-US" b="1" dirty="0" smtClean="0"/>
              <a:t>Count(r)</a:t>
            </a:r>
            <a:r>
              <a:rPr lang="en-US" dirty="0" smtClean="0"/>
              <a:t>: Number of tuples satisfying rule </a:t>
            </a:r>
            <a:r>
              <a:rPr lang="en-US" b="1" dirty="0" smtClean="0"/>
              <a:t>r</a:t>
            </a:r>
          </a:p>
          <a:p>
            <a:r>
              <a:rPr lang="en-US" b="1" dirty="0" smtClean="0"/>
              <a:t>Size(r): </a:t>
            </a:r>
            <a:r>
              <a:rPr lang="en-US" dirty="0" smtClean="0"/>
              <a:t>Number of non-star values in </a:t>
            </a:r>
            <a:r>
              <a:rPr lang="en-US" b="1" dirty="0" smtClean="0"/>
              <a:t>r</a:t>
            </a:r>
          </a:p>
          <a:p>
            <a:r>
              <a:rPr lang="en-US" b="1" dirty="0" smtClean="0"/>
              <a:t>Rule-List</a:t>
            </a:r>
            <a:r>
              <a:rPr lang="en-US" dirty="0" smtClean="0"/>
              <a:t>: Ordered list of rules</a:t>
            </a:r>
          </a:p>
          <a:p>
            <a:r>
              <a:rPr lang="en-US" b="1" dirty="0" err="1" smtClean="0"/>
              <a:t>MCount</a:t>
            </a:r>
            <a:r>
              <a:rPr lang="en-US" b="1" dirty="0" smtClean="0"/>
              <a:t>(</a:t>
            </a:r>
            <a:r>
              <a:rPr lang="en-US" b="1" dirty="0" err="1" smtClean="0"/>
              <a:t>r,R</a:t>
            </a:r>
            <a:r>
              <a:rPr lang="en-US" b="1" dirty="0" smtClean="0"/>
              <a:t>)</a:t>
            </a:r>
            <a:r>
              <a:rPr lang="en-US" dirty="0" smtClean="0"/>
              <a:t>: In a list </a:t>
            </a:r>
            <a:r>
              <a:rPr lang="en-US" b="1" dirty="0" smtClean="0"/>
              <a:t>R</a:t>
            </a:r>
            <a:r>
              <a:rPr lang="en-US" dirty="0" smtClean="0"/>
              <a:t>, number of tuples satisfying </a:t>
            </a:r>
            <a:r>
              <a:rPr lang="en-US" b="1" dirty="0" smtClean="0"/>
              <a:t>r</a:t>
            </a:r>
            <a:r>
              <a:rPr lang="en-US" dirty="0" smtClean="0"/>
              <a:t> but no rule before </a:t>
            </a:r>
            <a:r>
              <a:rPr lang="en-US" b="1" dirty="0" smtClean="0"/>
              <a:t>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323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 W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pPr lvl="1"/>
            <a:r>
              <a:rPr lang="en-US" b="1" dirty="0" smtClean="0"/>
              <a:t>W(r) ≥ 0</a:t>
            </a:r>
            <a:endParaRPr lang="en-US" dirty="0" smtClean="0"/>
          </a:p>
          <a:p>
            <a:pPr lvl="1"/>
            <a:r>
              <a:rPr lang="en-US" dirty="0" smtClean="0"/>
              <a:t>Monotone: </a:t>
            </a:r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 =&gt; W(r</a:t>
            </a:r>
            <a:r>
              <a:rPr lang="en-US" b="1" baseline="-25000" dirty="0" smtClean="0"/>
              <a:t>1</a:t>
            </a:r>
            <a:r>
              <a:rPr lang="en-US" b="1" dirty="0" smtClean="0"/>
              <a:t>) &gt;= W(r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06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r>
              <a:rPr lang="en-US" dirty="0" smtClean="0"/>
              <a:t>: Strictly more specific rule</a:t>
            </a:r>
          </a:p>
          <a:p>
            <a:pPr lvl="1"/>
            <a:r>
              <a:rPr lang="en-US" dirty="0" smtClean="0"/>
              <a:t>e.g. (</a:t>
            </a:r>
            <a:r>
              <a:rPr lang="en-US" dirty="0" err="1" smtClean="0"/>
              <a:t>a,b</a:t>
            </a:r>
            <a:r>
              <a:rPr lang="en-US" dirty="0" smtClean="0"/>
              <a:t>,*) is a </a:t>
            </a:r>
            <a:r>
              <a:rPr lang="en-US" dirty="0" err="1" smtClean="0"/>
              <a:t>subrule</a:t>
            </a:r>
            <a:r>
              <a:rPr lang="en-US" dirty="0" smtClean="0"/>
              <a:t> of (a,*,*)</a:t>
            </a:r>
          </a:p>
          <a:p>
            <a:r>
              <a:rPr lang="en-US" b="1" dirty="0" smtClean="0"/>
              <a:t>Weight W</a:t>
            </a:r>
            <a:r>
              <a:rPr lang="en-US" dirty="0" smtClean="0"/>
              <a:t>: User-defined </a:t>
            </a:r>
            <a:r>
              <a:rPr lang="en-US" dirty="0" err="1" smtClean="0"/>
              <a:t>interestingess</a:t>
            </a:r>
            <a:endParaRPr lang="en-US" dirty="0" smtClean="0"/>
          </a:p>
          <a:p>
            <a:pPr lvl="1"/>
            <a:r>
              <a:rPr lang="en-US" b="1" dirty="0" smtClean="0"/>
              <a:t>W(r) ≥ 0</a:t>
            </a:r>
            <a:endParaRPr lang="en-US" dirty="0" smtClean="0"/>
          </a:p>
          <a:p>
            <a:pPr lvl="1"/>
            <a:r>
              <a:rPr lang="en-US" dirty="0" smtClean="0"/>
              <a:t>Monotone: </a:t>
            </a:r>
            <a:r>
              <a:rPr lang="en-US" b="1" dirty="0" err="1" smtClean="0"/>
              <a:t>Subrule</a:t>
            </a:r>
            <a:r>
              <a:rPr lang="en-US" b="1" dirty="0" smtClean="0"/>
              <a:t>(r</a:t>
            </a:r>
            <a:r>
              <a:rPr lang="en-US" b="1" baseline="-25000" dirty="0" smtClean="0"/>
              <a:t>1</a:t>
            </a:r>
            <a:r>
              <a:rPr lang="en-US" b="1" dirty="0" smtClean="0"/>
              <a:t>,r</a:t>
            </a:r>
            <a:r>
              <a:rPr lang="en-US" b="1" baseline="-25000" dirty="0" smtClean="0"/>
              <a:t>2</a:t>
            </a:r>
            <a:r>
              <a:rPr lang="en-US" b="1" dirty="0" smtClean="0"/>
              <a:t>) =&gt; W(r</a:t>
            </a:r>
            <a:r>
              <a:rPr lang="en-US" b="1" baseline="-25000" dirty="0" smtClean="0"/>
              <a:t>1</a:t>
            </a:r>
            <a:r>
              <a:rPr lang="en-US" b="1" dirty="0" smtClean="0"/>
              <a:t>) &gt;= W(r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Score(R)</a:t>
            </a:r>
            <a:r>
              <a:rPr lang="en-US" dirty="0" smtClean="0"/>
              <a:t>:</a:t>
            </a:r>
            <a:endParaRPr lang="en-US" b="1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27" y="4389403"/>
            <a:ext cx="3830462" cy="7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Problem 1</a:t>
            </a:r>
            <a:r>
              <a:rPr lang="en-US" dirty="0" smtClean="0"/>
              <a:t>: Given </a:t>
            </a:r>
            <a:r>
              <a:rPr lang="en-US" dirty="0"/>
              <a:t>a table T , a monotonic weighting function W, and a number k, find the list R of k rules that maximizes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27" y="3273778"/>
            <a:ext cx="509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b="1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Rules Optimally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5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Rules Optimally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Theorem</a:t>
            </a:r>
            <a:r>
              <a:rPr lang="en-US" dirty="0" smtClean="0"/>
              <a:t>: Let R, R’ be rule-lists with same set of rules, where rules in R are sorted by weight </a:t>
            </a:r>
            <a:r>
              <a:rPr lang="en-US" dirty="0"/>
              <a:t>(</a:t>
            </a:r>
            <a:r>
              <a:rPr lang="en-US" dirty="0" smtClean="0"/>
              <a:t>decreasing). Then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Thus, always sort rules by weight!</a:t>
            </a:r>
          </a:p>
          <a:p>
            <a:r>
              <a:rPr lang="en-US" dirty="0" smtClean="0"/>
              <a:t>Find best </a:t>
            </a:r>
            <a:r>
              <a:rPr lang="en-US" b="1" i="1" dirty="0" smtClean="0"/>
              <a:t>set </a:t>
            </a:r>
            <a:r>
              <a:rPr lang="en-US" dirty="0" smtClean="0"/>
              <a:t>rather than </a:t>
            </a:r>
            <a:r>
              <a:rPr lang="en-US" b="1" i="1" dirty="0" smtClean="0"/>
              <a:t>list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Still NP-Hard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23" y="3266017"/>
            <a:ext cx="4140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1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3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smtClean="0"/>
              <a:t>Then Score is </a:t>
            </a:r>
            <a:r>
              <a:rPr lang="en-US" i="1" dirty="0" err="1" smtClean="0"/>
              <a:t>submodular</a:t>
            </a:r>
            <a:endParaRPr lang="en-US" i="1" dirty="0" smtClean="0"/>
          </a:p>
          <a:p>
            <a:pPr lvl="1"/>
            <a:r>
              <a:rPr lang="en-US" dirty="0" smtClean="0"/>
              <a:t>i.e. let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Whenever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60" y="4427846"/>
            <a:ext cx="1133121" cy="35548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8" y="4964719"/>
            <a:ext cx="6519333" cy="37514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8" y="3870912"/>
            <a:ext cx="7275688" cy="3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</a:p>
          <a:p>
            <a:pPr lvl="1"/>
            <a:r>
              <a:rPr lang="en-US" dirty="0" smtClean="0"/>
              <a:t>where S is rule-set, R is weight-sorted rule-list</a:t>
            </a:r>
          </a:p>
          <a:p>
            <a:r>
              <a:rPr lang="en-US" dirty="0" err="1" smtClean="0"/>
              <a:t>Submodular</a:t>
            </a:r>
            <a:r>
              <a:rPr lang="en-US" dirty="0" smtClean="0"/>
              <a:t> Maximization:</a:t>
            </a:r>
          </a:p>
          <a:p>
            <a:pPr lvl="1"/>
            <a:r>
              <a:rPr lang="en-US" dirty="0" smtClean="0"/>
              <a:t>Maximize </a:t>
            </a:r>
            <a:r>
              <a:rPr lang="en-US" b="1" dirty="0" smtClean="0"/>
              <a:t>Score(S)</a:t>
            </a:r>
            <a:r>
              <a:rPr lang="en-US" dirty="0" smtClean="0"/>
              <a:t> such that </a:t>
            </a:r>
            <a:r>
              <a:rPr lang="en-US" b="1" dirty="0" smtClean="0"/>
              <a:t>|S| = k</a:t>
            </a:r>
          </a:p>
          <a:p>
            <a:r>
              <a:rPr lang="en-US" b="1" dirty="0" smtClean="0"/>
              <a:t>Theorem</a:t>
            </a:r>
            <a:r>
              <a:rPr lang="en-US" dirty="0" smtClean="0"/>
              <a:t>: Greedy algorithm achieves a</a:t>
            </a:r>
          </a:p>
          <a:p>
            <a:pPr marL="0" indent="0">
              <a:buNone/>
            </a:pPr>
            <a:r>
              <a:rPr lang="en-US" dirty="0" smtClean="0"/>
              <a:t>                  approximation 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8" y="1731433"/>
            <a:ext cx="3884788" cy="430351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6" y="4361039"/>
            <a:ext cx="770886" cy="6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9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2359" r="-1019"/>
          <a:stretch/>
        </p:blipFill>
        <p:spPr>
          <a:xfrm>
            <a:off x="141112" y="1735665"/>
            <a:ext cx="8889999" cy="3078161"/>
          </a:xfrm>
        </p:spPr>
      </p:pic>
    </p:spTree>
    <p:extLst>
      <p:ext uri="{BB962C8B-B14F-4D97-AF65-F5344CB8AC3E}">
        <p14:creationId xmlns:p14="http://schemas.microsoft.com/office/powerpoint/2010/main" val="212233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33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Key Insight</a:t>
            </a:r>
          </a:p>
          <a:p>
            <a:pPr lvl="1"/>
            <a:r>
              <a:rPr lang="en-US" dirty="0" smtClean="0"/>
              <a:t>If r</a:t>
            </a:r>
            <a:r>
              <a:rPr lang="en-US" baseline="-25000" dirty="0" smtClean="0"/>
              <a:t>2</a:t>
            </a:r>
            <a:r>
              <a:rPr lang="en-US" dirty="0" smtClean="0"/>
              <a:t> is sub-rule of r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4412545"/>
            <a:ext cx="7246056" cy="4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best marginal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Brute-force: Compute marginal value for all rules?</a:t>
            </a:r>
          </a:p>
          <a:p>
            <a:pPr lvl="1"/>
            <a:r>
              <a:rPr lang="en-US" dirty="0" smtClean="0"/>
              <a:t>Too expensive</a:t>
            </a:r>
          </a:p>
          <a:p>
            <a:r>
              <a:rPr lang="en-US" dirty="0" smtClean="0"/>
              <a:t>Max Weight Parameter m</a:t>
            </a:r>
            <a:r>
              <a:rPr lang="en-US" baseline="-25000" dirty="0" smtClean="0"/>
              <a:t>w</a:t>
            </a:r>
            <a:endParaRPr lang="en-US" dirty="0" smtClean="0"/>
          </a:p>
          <a:p>
            <a:r>
              <a:rPr lang="en-US" dirty="0" smtClean="0"/>
              <a:t>A Priori-like algorithm</a:t>
            </a:r>
          </a:p>
          <a:p>
            <a:pPr lvl="1"/>
            <a:r>
              <a:rPr lang="en-US" dirty="0" smtClean="0"/>
              <a:t>Evaluate all size 1, then 2, and so on</a:t>
            </a:r>
          </a:p>
          <a:p>
            <a:pPr lvl="1"/>
            <a:r>
              <a:rPr lang="en-US" dirty="0" smtClean="0"/>
              <a:t>Only evaluate higher size rules that have a chance of being the best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5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b="1" dirty="0" smtClean="0"/>
              <a:t>System Architecture</a:t>
            </a:r>
          </a:p>
          <a:p>
            <a:r>
              <a:rPr lang="en-US" dirty="0" smtClean="0"/>
              <a:t>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861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linear in table size</a:t>
            </a:r>
          </a:p>
          <a:p>
            <a:pPr lvl="1"/>
            <a:r>
              <a:rPr lang="en-US" dirty="0" smtClean="0"/>
              <a:t>Doesn’t scale to millions of tuples</a:t>
            </a:r>
          </a:p>
          <a:p>
            <a:pPr lvl="1"/>
            <a:r>
              <a:rPr lang="en-US" dirty="0" smtClean="0"/>
              <a:t>Slow if tuples not in main memory</a:t>
            </a:r>
            <a:endParaRPr lang="en-US" dirty="0" smtClean="0"/>
          </a:p>
          <a:p>
            <a:r>
              <a:rPr lang="en-US" dirty="0" smtClean="0"/>
              <a:t>Solution: Sampling!</a:t>
            </a:r>
          </a:p>
          <a:p>
            <a:r>
              <a:rPr lang="en-US" dirty="0" smtClean="0"/>
              <a:t>Predict clicks and maintain samples</a:t>
            </a:r>
          </a:p>
        </p:txBody>
      </p:sp>
    </p:spTree>
    <p:extLst>
      <p:ext uri="{BB962C8B-B14F-4D97-AF65-F5344CB8AC3E}">
        <p14:creationId xmlns:p14="http://schemas.microsoft.com/office/powerpoint/2010/main" val="45356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  <a:p>
            <a:pPr lvl="2"/>
            <a:r>
              <a:rPr lang="en-US" dirty="0" smtClean="0"/>
              <a:t>M : Available memory</a:t>
            </a:r>
          </a:p>
        </p:txBody>
      </p:sp>
    </p:spTree>
    <p:extLst>
      <p:ext uri="{BB962C8B-B14F-4D97-AF65-F5344CB8AC3E}">
        <p14:creationId xmlns:p14="http://schemas.microsoft.com/office/powerpoint/2010/main" val="94117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 descr="Screen Shot 2015-08-28 at 2.35.1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9" b="25167"/>
          <a:stretch/>
        </p:blipFill>
        <p:spPr>
          <a:xfrm>
            <a:off x="400756" y="3097773"/>
            <a:ext cx="3726625" cy="2859058"/>
          </a:xfrm>
          <a:prstGeom prst="rect">
            <a:avLst/>
          </a:prstGeom>
        </p:spPr>
      </p:pic>
      <p:pic>
        <p:nvPicPr>
          <p:cNvPr id="5" name="Picture 4" descr="Screen Shot 2015-08-28 at 2.3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739" y="3146778"/>
            <a:ext cx="3996271" cy="2767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226158" y="4388556"/>
            <a:ext cx="529286" cy="4092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5443" y="1442197"/>
            <a:ext cx="725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/>
              <a:t>Survey of marketing users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Hard to extract insights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Most interesting frequent `patterns’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5555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to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Handler: </a:t>
            </a:r>
          </a:p>
          <a:p>
            <a:pPr lvl="1"/>
            <a:r>
              <a:rPr lang="en-US" dirty="0" smtClean="0"/>
              <a:t>Predicts clicks and maintain samples</a:t>
            </a:r>
          </a:p>
          <a:p>
            <a:pPr lvl="1"/>
            <a:r>
              <a:rPr lang="en-US" dirty="0" smtClean="0"/>
              <a:t>Subject to two user specified constraints</a:t>
            </a:r>
          </a:p>
          <a:p>
            <a:pPr lvl="2"/>
            <a:r>
              <a:rPr lang="en-US" dirty="0" err="1" smtClean="0"/>
              <a:t>minSS</a:t>
            </a:r>
            <a:r>
              <a:rPr lang="en-US" dirty="0" smtClean="0"/>
              <a:t> : Minimum sample size to compute rule-list</a:t>
            </a:r>
          </a:p>
          <a:p>
            <a:pPr lvl="2"/>
            <a:r>
              <a:rPr lang="en-US" dirty="0" smtClean="0"/>
              <a:t>M : Available memory</a:t>
            </a:r>
          </a:p>
          <a:p>
            <a:r>
              <a:rPr lang="en-US" dirty="0" smtClean="0"/>
              <a:t>Optimal sample allocation: NP-Hard</a:t>
            </a:r>
          </a:p>
          <a:p>
            <a:r>
              <a:rPr lang="en-US" dirty="0" smtClean="0"/>
              <a:t>DP approximation</a:t>
            </a:r>
          </a:p>
          <a:p>
            <a:pPr marL="914400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774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Picture 3" descr="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2463339"/>
            <a:ext cx="8077200" cy="26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Setting and Motivation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b="1" dirty="0" smtClean="0"/>
              <a:t>Experiments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367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</a:p>
          <a:p>
            <a:pPr lvl="1"/>
            <a:r>
              <a:rPr lang="en-US" dirty="0" smtClean="0"/>
              <a:t>Marketing Survey</a:t>
            </a:r>
          </a:p>
          <a:p>
            <a:pPr lvl="1"/>
            <a:r>
              <a:rPr lang="en-US" dirty="0" smtClean="0"/>
              <a:t>Census</a:t>
            </a:r>
          </a:p>
          <a:p>
            <a:r>
              <a:rPr lang="en-US" dirty="0" smtClean="0"/>
              <a:t>Studies</a:t>
            </a:r>
          </a:p>
          <a:p>
            <a:pPr lvl="1"/>
            <a:r>
              <a:rPr lang="en-US" dirty="0" smtClean="0"/>
              <a:t>Qualitative</a:t>
            </a:r>
          </a:p>
          <a:p>
            <a:pPr lvl="1"/>
            <a:r>
              <a:rPr lang="en-US" dirty="0" smtClean="0"/>
              <a:t>Quantitative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weighting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8" r="-473"/>
          <a:stretch/>
        </p:blipFill>
        <p:spPr>
          <a:xfrm>
            <a:off x="804333" y="1909029"/>
            <a:ext cx="7591777" cy="2396801"/>
          </a:xfrm>
        </p:spPr>
      </p:pic>
    </p:spTree>
    <p:extLst>
      <p:ext uri="{BB962C8B-B14F-4D97-AF65-F5344CB8AC3E}">
        <p14:creationId xmlns:p14="http://schemas.microsoft.com/office/powerpoint/2010/main" val="157656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 weighting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-667" r="-3642"/>
          <a:stretch/>
        </p:blipFill>
        <p:spPr>
          <a:xfrm>
            <a:off x="846666" y="1903587"/>
            <a:ext cx="7704667" cy="37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1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mw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76" b="1140"/>
          <a:stretch/>
        </p:blipFill>
        <p:spPr>
          <a:xfrm>
            <a:off x="457200" y="1417638"/>
            <a:ext cx="8229600" cy="4918251"/>
          </a:xfrm>
        </p:spPr>
      </p:pic>
    </p:spTree>
    <p:extLst>
      <p:ext uri="{BB962C8B-B14F-4D97-AF65-F5344CB8AC3E}">
        <p14:creationId xmlns:p14="http://schemas.microsoft.com/office/powerpoint/2010/main" val="122796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00" b="2947"/>
          <a:stretch/>
        </p:blipFill>
        <p:spPr>
          <a:xfrm>
            <a:off x="663222" y="1417638"/>
            <a:ext cx="8023578" cy="4875918"/>
          </a:xfrm>
        </p:spPr>
      </p:pic>
    </p:spTree>
    <p:extLst>
      <p:ext uri="{BB962C8B-B14F-4D97-AF65-F5344CB8AC3E}">
        <p14:creationId xmlns:p14="http://schemas.microsoft.com/office/powerpoint/2010/main" val="283589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997" b="-383"/>
          <a:stretch/>
        </p:blipFill>
        <p:spPr>
          <a:xfrm>
            <a:off x="457200" y="1600200"/>
            <a:ext cx="7740650" cy="4566356"/>
          </a:xfrm>
        </p:spPr>
      </p:pic>
    </p:spTree>
    <p:extLst>
      <p:ext uri="{BB962C8B-B14F-4D97-AF65-F5344CB8AC3E}">
        <p14:creationId xmlns:p14="http://schemas.microsoft.com/office/powerpoint/2010/main" val="71774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error vs. </a:t>
            </a:r>
            <a:r>
              <a:rPr lang="en-US" dirty="0" err="1" smtClean="0"/>
              <a:t>minSS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94" b="502"/>
          <a:stretch/>
        </p:blipFill>
        <p:spPr>
          <a:xfrm>
            <a:off x="739421" y="1648568"/>
            <a:ext cx="7346244" cy="4193432"/>
          </a:xfrm>
        </p:spPr>
      </p:pic>
    </p:spTree>
    <p:extLst>
      <p:ext uri="{BB962C8B-B14F-4D97-AF65-F5344CB8AC3E}">
        <p14:creationId xmlns:p14="http://schemas.microsoft.com/office/powerpoint/2010/main" val="380489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910" y="1699860"/>
            <a:ext cx="7151808" cy="34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0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 Drill-Down augments and generalizes regular Drill-Down</a:t>
            </a:r>
          </a:p>
          <a:p>
            <a:r>
              <a:rPr lang="en-US" dirty="0" smtClean="0"/>
              <a:t>Helps find interesting portions of a table fast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Tunable</a:t>
            </a:r>
          </a:p>
          <a:p>
            <a:pPr lvl="1"/>
            <a:r>
              <a:rPr lang="en-US" dirty="0" smtClean="0"/>
              <a:t>Fast with no preprocessing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9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532"/>
            <a:ext cx="8229600" cy="4820355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Thank You!!</a:t>
            </a:r>
          </a:p>
          <a:p>
            <a:pPr marL="0" indent="0" algn="ctr">
              <a:buNone/>
            </a:pPr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6188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Intrinsic </a:t>
            </a:r>
            <a:r>
              <a:rPr lang="en-US" dirty="0" smtClean="0"/>
              <a:t>interestingness of rule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Size : Number of non-star values</a:t>
            </a:r>
          </a:p>
          <a:p>
            <a:pPr lvl="1"/>
            <a:r>
              <a:rPr lang="en-US" dirty="0" smtClean="0"/>
              <a:t>Bits : Number of bits needed to specify non-star values</a:t>
            </a:r>
          </a:p>
          <a:p>
            <a:r>
              <a:rPr lang="en-US" dirty="0" smtClean="0"/>
              <a:t>Bits favors columns with more distinct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7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relational Databases</a:t>
            </a:r>
          </a:p>
          <a:p>
            <a:pPr lvl="1"/>
            <a:r>
              <a:rPr lang="en-US" dirty="0" smtClean="0"/>
              <a:t>Drill Down/ Roll Up</a:t>
            </a:r>
          </a:p>
          <a:p>
            <a:r>
              <a:rPr lang="en-US" dirty="0" smtClean="0"/>
              <a:t>$10 Billion market</a:t>
            </a:r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Too many values</a:t>
            </a:r>
          </a:p>
          <a:p>
            <a:pPr lvl="1"/>
            <a:r>
              <a:rPr lang="en-US" dirty="0" smtClean="0"/>
              <a:t>Single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0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Drill-Down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 </a:t>
            </a:r>
            <a:r>
              <a:rPr lang="en-US" b="1" dirty="0" smtClean="0"/>
              <a:t>k</a:t>
            </a:r>
            <a:r>
              <a:rPr lang="en-US" dirty="0" smtClean="0"/>
              <a:t> most interesting </a:t>
            </a:r>
            <a:r>
              <a:rPr lang="en-US" i="1" dirty="0" smtClean="0"/>
              <a:t>rules </a:t>
            </a:r>
            <a:r>
              <a:rPr lang="en-US" dirty="0" smtClean="0"/>
              <a:t>(patterns)</a:t>
            </a:r>
          </a:p>
          <a:p>
            <a:pPr lvl="1"/>
            <a:r>
              <a:rPr lang="en-US" dirty="0" smtClean="0"/>
              <a:t>Find interesting portions faster</a:t>
            </a:r>
          </a:p>
          <a:p>
            <a:pPr lvl="2"/>
            <a:r>
              <a:rPr lang="en-US" dirty="0" smtClean="0"/>
              <a:t>User tunable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Instantiate multiple columns</a:t>
            </a:r>
          </a:p>
          <a:p>
            <a:r>
              <a:rPr lang="en-US" dirty="0" smtClean="0"/>
              <a:t>Complementary functionality!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24" r="3324" b="60309"/>
          <a:stretch/>
        </p:blipFill>
        <p:spPr>
          <a:xfrm>
            <a:off x="951089" y="1665112"/>
            <a:ext cx="7110895" cy="1552222"/>
          </a:xfrm>
        </p:spPr>
      </p:pic>
    </p:spTree>
    <p:extLst>
      <p:ext uri="{BB962C8B-B14F-4D97-AF65-F5344CB8AC3E}">
        <p14:creationId xmlns:p14="http://schemas.microsoft.com/office/powerpoint/2010/main" val="333034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3324" r="3324"/>
          <a:stretch>
            <a:fillRect/>
          </a:stretch>
        </p:blipFill>
        <p:spPr>
          <a:xfrm>
            <a:off x="951089" y="1665111"/>
            <a:ext cx="7110895" cy="3910719"/>
          </a:xfrm>
        </p:spPr>
      </p:pic>
    </p:spTree>
    <p:extLst>
      <p:ext uri="{BB962C8B-B14F-4D97-AF65-F5344CB8AC3E}">
        <p14:creationId xmlns:p14="http://schemas.microsoft.com/office/powerpoint/2010/main" val="3610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04" r="2168"/>
          <a:stretch/>
        </p:blipFill>
        <p:spPr>
          <a:xfrm>
            <a:off x="488244" y="1679222"/>
            <a:ext cx="8311444" cy="3755496"/>
          </a:xfrm>
        </p:spPr>
      </p:pic>
    </p:spTree>
    <p:extLst>
      <p:ext uri="{BB962C8B-B14F-4D97-AF65-F5344CB8AC3E}">
        <p14:creationId xmlns:p14="http://schemas.microsoft.com/office/powerpoint/2010/main" val="18816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10128</TotalTime>
  <Words>1155</Words>
  <Application>Microsoft Macintosh PowerPoint</Application>
  <PresentationFormat>On-screen Show (4:3)</PresentationFormat>
  <Paragraphs>239</Paragraphs>
  <Slides>42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Interactive Data Exploration with Smart Drill-Down</vt:lpstr>
      <vt:lpstr>Overview</vt:lpstr>
      <vt:lpstr>Motivation</vt:lpstr>
      <vt:lpstr>OLAP Drill-Down</vt:lpstr>
      <vt:lpstr>OLAP Drill-Down</vt:lpstr>
      <vt:lpstr>Smart Drill-Down</vt:lpstr>
      <vt:lpstr>Example</vt:lpstr>
      <vt:lpstr>Example</vt:lpstr>
      <vt:lpstr>Example</vt:lpstr>
      <vt:lpstr>Example summary</vt:lpstr>
      <vt:lpstr>Example summary</vt:lpstr>
      <vt:lpstr>Definitions</vt:lpstr>
      <vt:lpstr>Definitions (cont’d)</vt:lpstr>
      <vt:lpstr>Definitions (cont’d)</vt:lpstr>
      <vt:lpstr>Formal Problem</vt:lpstr>
      <vt:lpstr>Overview</vt:lpstr>
      <vt:lpstr>Ordering Rules Optimally</vt:lpstr>
      <vt:lpstr>Ordering Rules Optimally</vt:lpstr>
      <vt:lpstr>Submodularity</vt:lpstr>
      <vt:lpstr>Submodularity</vt:lpstr>
      <vt:lpstr>Submodularity</vt:lpstr>
      <vt:lpstr>High level Algorithm</vt:lpstr>
      <vt:lpstr>Finding the best marginal rule</vt:lpstr>
      <vt:lpstr>Finding the best marginal rule</vt:lpstr>
      <vt:lpstr>Finding the best marginal rule</vt:lpstr>
      <vt:lpstr>Overview</vt:lpstr>
      <vt:lpstr>Scaling to large datasets</vt:lpstr>
      <vt:lpstr>Scaling to large datasets</vt:lpstr>
      <vt:lpstr>Scaling to large datasets</vt:lpstr>
      <vt:lpstr>Scaling to large datasets</vt:lpstr>
      <vt:lpstr>System Architecture</vt:lpstr>
      <vt:lpstr>Overview</vt:lpstr>
      <vt:lpstr>Experiments</vt:lpstr>
      <vt:lpstr>Size weighting</vt:lpstr>
      <vt:lpstr>Bits weighting</vt:lpstr>
      <vt:lpstr>Running time vs. mw</vt:lpstr>
      <vt:lpstr>Running time vs. minSS</vt:lpstr>
      <vt:lpstr>Count error vs. minSS</vt:lpstr>
      <vt:lpstr>Rule error vs. minSS</vt:lpstr>
      <vt:lpstr>Conclusion</vt:lpstr>
      <vt:lpstr>PowerPoint Presentation</vt:lpstr>
      <vt:lpstr>Weight functions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Drill-Down</dc:title>
  <dc:creator>Manas Joglekar</dc:creator>
  <cp:lastModifiedBy>Manas Joglekar</cp:lastModifiedBy>
  <cp:revision>134</cp:revision>
  <dcterms:created xsi:type="dcterms:W3CDTF">2016-05-09T07:59:58Z</dcterms:created>
  <dcterms:modified xsi:type="dcterms:W3CDTF">2016-05-16T08:48:42Z</dcterms:modified>
</cp:coreProperties>
</file>